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aleway-bold.fntdata"/><Relationship Id="rId12" Type="http://schemas.openxmlformats.org/officeDocument/2006/relationships/slide" Target="slides/slide7.xml"/><Relationship Id="rId34" Type="http://schemas.openxmlformats.org/officeDocument/2006/relationships/font" Target="fonts/Raleway-regular.fntdata"/><Relationship Id="rId15" Type="http://schemas.openxmlformats.org/officeDocument/2006/relationships/slide" Target="slides/slide10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9.xml"/><Relationship Id="rId36" Type="http://schemas.openxmlformats.org/officeDocument/2006/relationships/font" Target="fonts/Raleway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378f62e80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378f62e80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378f62e80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378f62e80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378f62e80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378f62e80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360f3e25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360f3e25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Architectures before SGX: Dedicated crypto hardware (not general-purpose), trusted hypervisors, TPM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21638ac9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21638ac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21638ac91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21638ac91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question: How different is it to develop new applications in SGX?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 for any thoughts here?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422922ced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422922ced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422922ced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422922ced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Exokernel connection: All OS apps at the user level.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4360f3e25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4360f3e25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378f62e8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378f62e8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traditional PaaS model. Applies to Saas, IaaS as well.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378f62e8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378f62e8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libOS and exokernel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4360f3e25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4360f3e25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usual security vs efficiency tradeoff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378f62e8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378f62e8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424674651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424674651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Mismatch b/w what Haven wants and SGX provides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421638ac9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421638ac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421638ac9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421638ac9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“Nothing is secure”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4378f62e80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4378f62e80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20c17cfbd_0_1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20c17cfb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360f3e2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360f3e2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needs to trust the cloud provider’s software, cloud sysad, even other cloud users co-located =&gt; large trusted computing base (TCB)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360f3e25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360f3e25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Simply put, we want the raw resources of the cloud provider. Without trusting all the middlemen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a high level, the abstraction we are looking for is that of “Shielded</a:t>
            </a:r>
            <a:r>
              <a:rPr lang="en"/>
              <a:t> execution” - Irrespective of the environment, SGX provides a hardware-based guarantee of isolation.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props we want are...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22922cedf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22922ced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complete this piece of puzzle i.e., trusted hardware, we need one final piece.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“An isolation mechanism must permit interaction with untrusted software or hardware, to communicate results or access system services, and it is at these points that a na¨ıve isolated program is vulnerable”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20c17cfbd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20c17cfbd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Allows for providing the end-to-end guarantee , Intel controls it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378f62e8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378f62e8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look a bit into the SGX internals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github.com/baidu/rust-sgx-sdk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usenix.org/conference/usenixsecurity18/presentation/bulc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usenix.org/system/files/conference/osdi14/osdi14-paper-baumann.pdf" TargetMode="External"/><Relationship Id="rId4" Type="http://schemas.openxmlformats.org/officeDocument/2006/relationships/hyperlink" Target="https://www.usenix.org/sites/default/files/conference/protected-files/osdi14_slides_baumann.pdf" TargetMode="External"/><Relationship Id="rId5" Type="http://schemas.openxmlformats.org/officeDocument/2006/relationships/hyperlink" Target="https://eprint.iacr.org/2016/086.pdf" TargetMode="External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Trusted Hardware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Sai Krishna Deepak Maram, CS 6410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protection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2"/>
          <p:cNvSpPr txBox="1"/>
          <p:nvPr>
            <p:ph idx="1" type="body"/>
          </p:nvPr>
        </p:nvSpPr>
        <p:spPr>
          <a:xfrm>
            <a:off x="729450" y="2078875"/>
            <a:ext cx="3738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b="1" lang="en">
                <a:solidFill>
                  <a:srgbClr val="000000"/>
                </a:solidFill>
              </a:rPr>
              <a:t>EPC</a:t>
            </a:r>
            <a:r>
              <a:rPr lang="en">
                <a:solidFill>
                  <a:srgbClr val="000000"/>
                </a:solidFill>
              </a:rPr>
              <a:t> (Enclave Page Cache)</a:t>
            </a:r>
            <a:endParaRPr>
              <a:solidFill>
                <a:srgbClr val="000000"/>
              </a:solidFill>
            </a:endParaRPr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-"/>
            </a:pPr>
            <a:r>
              <a:rPr lang="en" sz="1300">
                <a:solidFill>
                  <a:srgbClr val="000000"/>
                </a:solidFill>
              </a:rPr>
              <a:t>A separate region in physical memory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-"/>
            </a:pPr>
            <a:r>
              <a:rPr lang="en" sz="1300">
                <a:solidFill>
                  <a:srgbClr val="000000"/>
                </a:solidFill>
              </a:rPr>
              <a:t>All enclave pages reside here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-"/>
            </a:pPr>
            <a:r>
              <a:rPr lang="en" sz="1300">
                <a:solidFill>
                  <a:srgbClr val="000000"/>
                </a:solidFill>
              </a:rPr>
              <a:t>Hardware tracks meta info corresponding to each page</a:t>
            </a:r>
            <a:endParaRPr sz="1300">
              <a:solidFill>
                <a:srgbClr val="000000"/>
              </a:solidFill>
            </a:endParaRPr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-"/>
            </a:pPr>
            <a:r>
              <a:rPr lang="en" sz="1300">
                <a:solidFill>
                  <a:srgbClr val="000000"/>
                </a:solidFill>
              </a:rPr>
              <a:t>Virtualized</a:t>
            </a:r>
            <a:endParaRPr sz="1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182" name="Google Shape;18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4575" y="1591725"/>
            <a:ext cx="4485100" cy="3208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protection</a:t>
            </a:r>
            <a:endParaRPr/>
          </a:p>
        </p:txBody>
      </p:sp>
      <p:sp>
        <p:nvSpPr>
          <p:cNvPr id="188" name="Google Shape;188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EPC (Enclave Page Cache): A separate region in physical memory</a:t>
            </a:r>
            <a:endParaRPr>
              <a:solidFill>
                <a:srgbClr val="000000"/>
              </a:solidFill>
            </a:endParaRPr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-"/>
            </a:pPr>
            <a:r>
              <a:rPr lang="en" sz="1300">
                <a:solidFill>
                  <a:srgbClr val="000000"/>
                </a:solidFill>
              </a:rPr>
              <a:t>Encrypted and integrity-protected before writing to the main memory</a:t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-"/>
            </a:pPr>
            <a:r>
              <a:rPr lang="en">
                <a:solidFill>
                  <a:srgbClr val="000000"/>
                </a:solidFill>
              </a:rPr>
              <a:t>Same page table as the underlying OS</a:t>
            </a:r>
            <a:endParaRPr>
              <a:solidFill>
                <a:srgbClr val="000000"/>
              </a:solidFill>
            </a:endParaRPr>
          </a:p>
          <a:p>
            <a:pPr indent="-3111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-"/>
            </a:pPr>
            <a:r>
              <a:rPr b="1" lang="en" sz="1300">
                <a:solidFill>
                  <a:srgbClr val="000000"/>
                </a:solidFill>
              </a:rPr>
              <a:t>Access checks</a:t>
            </a:r>
            <a:r>
              <a:rPr lang="en" sz="1300">
                <a:solidFill>
                  <a:srgbClr val="000000"/>
                </a:solidFill>
              </a:rPr>
              <a:t> are performed to ensure any other application (not even other enclaves)  can access an enclave’s data</a:t>
            </a:r>
            <a:endParaRPr sz="1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Execution lifecycle (high-level)</a:t>
            </a:r>
            <a:endParaRPr/>
          </a:p>
        </p:txBody>
      </p:sp>
      <p:sp>
        <p:nvSpPr>
          <p:cNvPr id="194" name="Google Shape;194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-"/>
            </a:pPr>
            <a:r>
              <a:rPr lang="en">
                <a:solidFill>
                  <a:srgbClr val="000000"/>
                </a:solidFill>
              </a:rPr>
              <a:t>Loading stage: Performed by untrusted code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>
                <a:solidFill>
                  <a:srgbClr val="000000"/>
                </a:solidFill>
              </a:rPr>
              <a:t>Enclave is initialized by copying code/data into </a:t>
            </a:r>
            <a:r>
              <a:rPr b="1" lang="en">
                <a:solidFill>
                  <a:srgbClr val="000000"/>
                </a:solidFill>
              </a:rPr>
              <a:t>EPC Pages</a:t>
            </a:r>
            <a:endParaRPr b="1"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>
                <a:solidFill>
                  <a:srgbClr val="000000"/>
                </a:solidFill>
              </a:rPr>
              <a:t>At the end of which, contents are hashed to compute enclave’s </a:t>
            </a:r>
            <a:r>
              <a:rPr b="1" lang="en">
                <a:solidFill>
                  <a:srgbClr val="000000"/>
                </a:solidFill>
              </a:rPr>
              <a:t>measurement hash</a:t>
            </a:r>
            <a:endParaRPr b="1"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"/>
              <a:buChar char="-"/>
            </a:pPr>
            <a:r>
              <a:rPr lang="en">
                <a:solidFill>
                  <a:srgbClr val="000000"/>
                </a:solidFill>
              </a:rPr>
              <a:t>Enclave mode: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>
                <a:solidFill>
                  <a:srgbClr val="000000"/>
                </a:solidFill>
              </a:rPr>
              <a:t>Special instructions to create an enclave, add pages to enclave and exit an enclave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>
                <a:solidFill>
                  <a:srgbClr val="000000"/>
                </a:solidFill>
              </a:rPr>
              <a:t>Similar to switching from user to kernel mode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">
                <a:solidFill>
                  <a:srgbClr val="000000"/>
                </a:solidFill>
              </a:rPr>
              <a:t>Secure mechanisms to handle interrupts (or) page faults to protect from OS exception handlers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Before SGX?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Trusted Platform Module (TPM)</a:t>
            </a:r>
            <a:endParaRPr/>
          </a:p>
        </p:txBody>
      </p:sp>
      <p:sp>
        <p:nvSpPr>
          <p:cNvPr id="205" name="Google Shape;205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Attestation-based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be used with commodity systems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Weak security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Much bigger TCB than SGX: Measurement hash covers </a:t>
            </a:r>
            <a:r>
              <a:rPr b="1" lang="en"/>
              <a:t>all</a:t>
            </a:r>
            <a:r>
              <a:rPr lang="en"/>
              <a:t> the OS modules and device drivers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Very hard to keep an up-to-date list of the hashes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Many more attacks</a:t>
            </a:r>
            <a:r>
              <a:rPr lang="en"/>
              <a:t>...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port legacy applications into SGX?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Untrusting OS: Makes it harder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Any function call (or) syscall made outside the enclave are not guaranteed to return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Even if data returns, enclave cannot trust the data returned</a:t>
            </a:r>
            <a:endParaRPr sz="1400"/>
          </a:p>
        </p:txBody>
      </p:sp>
      <p:sp>
        <p:nvSpPr>
          <p:cNvPr id="216" name="Google Shape;216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Developing applications in SGX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Haven</a:t>
            </a:r>
            <a:endParaRPr/>
          </a:p>
        </p:txBody>
      </p:sp>
      <p:sp>
        <p:nvSpPr>
          <p:cNvPr id="222" name="Google Shape;222;p29"/>
          <p:cNvSpPr txBox="1"/>
          <p:nvPr>
            <p:ph idx="1" type="body"/>
          </p:nvPr>
        </p:nvSpPr>
        <p:spPr>
          <a:xfrm>
            <a:off x="729450" y="2078875"/>
            <a:ext cx="4470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Haven design goals: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Mutual distrust b/w guest and host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Run legacy apps inside SGX without any modifications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Application interacts only with LibOS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Assumes libOS is carefully implemented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Shield module interacts with the untrusted host OS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4050" y="1295350"/>
            <a:ext cx="3603025" cy="3583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Haven handles Iago attacks</a:t>
            </a:r>
            <a:endParaRPr/>
          </a:p>
        </p:txBody>
      </p:sp>
      <p:sp>
        <p:nvSpPr>
          <p:cNvPr id="229" name="Google Shape;229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Iago attacks: “Malicious kernel attempts to subvert an isolated application by exploiting its assumption of correct OS behaviour, for example when using the results of system calls”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LibOS:</a:t>
            </a:r>
            <a:r>
              <a:rPr lang="en"/>
              <a:t> Implement entire OS as part of the </a:t>
            </a:r>
            <a:r>
              <a:rPr i="1" lang="en"/>
              <a:t>Trusted Computing Base</a:t>
            </a:r>
            <a:r>
              <a:rPr lang="en"/>
              <a:t>. </a:t>
            </a:r>
            <a:r>
              <a:rPr lang="en"/>
              <a:t>Limits the interaction of enclave app with the actual OS, thus reducing the attack surface.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850" y="992825"/>
            <a:ext cx="5717899" cy="39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 to a Cloud-based model</a:t>
            </a:r>
            <a:endParaRPr/>
          </a:p>
        </p:txBody>
      </p:sp>
      <p:sp>
        <p:nvSpPr>
          <p:cNvPr id="93" name="Google Shape;93;p14"/>
          <p:cNvSpPr/>
          <p:nvPr/>
        </p:nvSpPr>
        <p:spPr>
          <a:xfrm>
            <a:off x="895725" y="236820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a</a:t>
            </a:r>
            <a:r>
              <a:rPr lang="en"/>
              <a:t>pps</a:t>
            </a:r>
            <a:endParaRPr/>
          </a:p>
        </p:txBody>
      </p:sp>
      <p:sp>
        <p:nvSpPr>
          <p:cNvPr id="94" name="Google Shape;94;p14"/>
          <p:cNvSpPr/>
          <p:nvPr/>
        </p:nvSpPr>
        <p:spPr>
          <a:xfrm>
            <a:off x="895725" y="288255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895725" y="339690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Hypervisor</a:t>
            </a:r>
            <a:endParaRPr/>
          </a:p>
        </p:txBody>
      </p:sp>
      <p:sp>
        <p:nvSpPr>
          <p:cNvPr id="96" name="Google Shape;96;p14"/>
          <p:cNvSpPr/>
          <p:nvPr/>
        </p:nvSpPr>
        <p:spPr>
          <a:xfrm>
            <a:off x="895725" y="389220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</a:t>
            </a:r>
            <a:endParaRPr/>
          </a:p>
        </p:txBody>
      </p:sp>
      <p:sp>
        <p:nvSpPr>
          <p:cNvPr id="97" name="Google Shape;97;p14"/>
          <p:cNvSpPr/>
          <p:nvPr/>
        </p:nvSpPr>
        <p:spPr>
          <a:xfrm>
            <a:off x="6340925" y="236820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apps</a:t>
            </a:r>
            <a:endParaRPr/>
          </a:p>
        </p:txBody>
      </p:sp>
      <p:sp>
        <p:nvSpPr>
          <p:cNvPr id="98" name="Google Shape;98;p14"/>
          <p:cNvSpPr/>
          <p:nvPr/>
        </p:nvSpPr>
        <p:spPr>
          <a:xfrm>
            <a:off x="6340925" y="2882550"/>
            <a:ext cx="1302900" cy="4071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>
            <a:off x="6340925" y="3396900"/>
            <a:ext cx="1302900" cy="4071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Hypervisor</a:t>
            </a: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6340925" y="3892200"/>
            <a:ext cx="1302900" cy="407100"/>
          </a:xfrm>
          <a:prstGeom prst="roundRect">
            <a:avLst>
              <a:gd fmla="val 16667" name="adj"/>
            </a:avLst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</a:t>
            </a:r>
            <a:endParaRPr/>
          </a:p>
        </p:txBody>
      </p:sp>
      <p:sp>
        <p:nvSpPr>
          <p:cNvPr id="101" name="Google Shape;101;p14"/>
          <p:cNvSpPr txBox="1"/>
          <p:nvPr/>
        </p:nvSpPr>
        <p:spPr>
          <a:xfrm>
            <a:off x="4899225" y="2882550"/>
            <a:ext cx="1370700" cy="9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PaaS</a:t>
            </a:r>
            <a:br>
              <a:rPr lang="en"/>
            </a:br>
            <a:r>
              <a:rPr lang="en" sz="1200"/>
              <a:t>Cloud Provider manages the stack</a:t>
            </a:r>
            <a:endParaRPr sz="1200"/>
          </a:p>
        </p:txBody>
      </p:sp>
      <p:sp>
        <p:nvSpPr>
          <p:cNvPr id="102" name="Google Shape;102;p14"/>
          <p:cNvSpPr/>
          <p:nvPr/>
        </p:nvSpPr>
        <p:spPr>
          <a:xfrm>
            <a:off x="2935500" y="2803600"/>
            <a:ext cx="1636800" cy="676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4600" y="1318650"/>
            <a:ext cx="676500" cy="6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43825" y="769025"/>
            <a:ext cx="901999" cy="67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2550" y="1224250"/>
            <a:ext cx="1349075" cy="77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Both bring OS level functionalities to the user space, but for what reasons?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Efficiency in </a:t>
            </a:r>
            <a:r>
              <a:rPr lang="en"/>
              <a:t>Exokernel: “Move OS functionality to the user space to grant more flexibility”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Security in Haven’s LibOS: “Move OS functionality into the enclave to reduce attack space”</a:t>
            </a:r>
            <a:endParaRPr/>
          </a:p>
        </p:txBody>
      </p:sp>
      <p:sp>
        <p:nvSpPr>
          <p:cNvPr id="240" name="Google Shape;240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LibOS and Exokernels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Haven Performance</a:t>
            </a:r>
            <a:endParaRPr/>
          </a:p>
        </p:txBody>
      </p:sp>
      <p:sp>
        <p:nvSpPr>
          <p:cNvPr id="246" name="Google Shape;246;p3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35% - 65% slowdown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Depends on the exact use case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Haven influencing SGX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Haven influencing SGX design</a:t>
            </a:r>
            <a:endParaRPr/>
          </a:p>
        </p:txBody>
      </p:sp>
      <p:sp>
        <p:nvSpPr>
          <p:cNvPr id="257" name="Google Shape;257;p3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Dynamic memory allocation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SGX does not allow addition of enclave pages after the creation of enclave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Exception Handling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 sz="1300"/>
              <a:t>SGX does not allow handling of all exceptions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Some other limitations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500"/>
              <a:t>Fixed</a:t>
            </a:r>
            <a:r>
              <a:rPr b="1" lang="en" sz="1500"/>
              <a:t> in v2.0</a:t>
            </a:r>
            <a:endParaRPr b="1" sz="1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6"/>
          <p:cNvSpPr txBox="1"/>
          <p:nvPr>
            <p:ph idx="1" type="body"/>
          </p:nvPr>
        </p:nvSpPr>
        <p:spPr>
          <a:xfrm>
            <a:off x="729450" y="2078875"/>
            <a:ext cx="7688700" cy="26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Latest v2.3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Trusted randomness, other crypto operations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File abstractions inside an enclave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Baidu’s Rust </a:t>
            </a:r>
            <a:r>
              <a:rPr lang="en" u="sng">
                <a:solidFill>
                  <a:schemeClr val="hlink"/>
                </a:solidFill>
                <a:hlinkClick r:id="rId3"/>
              </a:rPr>
              <a:t>SGX SDK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Dockerized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Runs a simulated version on machines without SGX chip as well</a:t>
            </a:r>
            <a:endParaRPr sz="1300"/>
          </a:p>
        </p:txBody>
      </p:sp>
      <p:sp>
        <p:nvSpPr>
          <p:cNvPr id="263" name="Google Shape;263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SGX: What’s new?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SGX secure?</a:t>
            </a:r>
            <a:endParaRPr/>
          </a:p>
        </p:txBody>
      </p:sp>
      <p:sp>
        <p:nvSpPr>
          <p:cNvPr id="269" name="Google Shape;269;p3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Sophisticated side channel attacks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Foreshadow</a:t>
            </a:r>
            <a:r>
              <a:rPr lang="en"/>
              <a:t> - Usenix’18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Speculative execution</a:t>
            </a:r>
            <a:endParaRPr sz="1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Trusted hardware makes the attacker’s job costly</a:t>
            </a:r>
            <a:endParaRPr/>
          </a:p>
        </p:txBody>
      </p:sp>
      <p:sp>
        <p:nvSpPr>
          <p:cNvPr id="275" name="Google Shape;275;p38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3575" y="1351425"/>
            <a:ext cx="3660975" cy="244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Haven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E</a:t>
            </a:r>
            <a:r>
              <a:rPr lang="en">
                <a:solidFill>
                  <a:srgbClr val="000000"/>
                </a:solidFill>
              </a:rPr>
              <a:t>xokernel connection to Haven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Impact of Haven and why it’s not more widely used?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SGX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Does trusted hardware solve the problem of security in the cloud?</a:t>
            </a:r>
            <a:endParaRPr>
              <a:solidFill>
                <a:srgbClr val="000000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-"/>
            </a:pPr>
            <a:r>
              <a:rPr lang="en">
                <a:solidFill>
                  <a:srgbClr val="000000"/>
                </a:solidFill>
              </a:rPr>
              <a:t>Can SGX still be useful in face of side channel attacks?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82" name="Google Shape;282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 you!</a:t>
            </a:r>
            <a:endParaRPr sz="3000"/>
          </a:p>
        </p:txBody>
      </p:sp>
      <p:sp>
        <p:nvSpPr>
          <p:cNvPr id="288" name="Google Shape;288;p4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References: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Haven</a:t>
            </a:r>
            <a:r>
              <a:rPr lang="en" sz="1400"/>
              <a:t>,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Slides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Intel SGX explained</a:t>
            </a:r>
            <a:endParaRPr sz="1400"/>
          </a:p>
        </p:txBody>
      </p:sp>
      <p:pic>
        <p:nvPicPr>
          <p:cNvPr descr="Black and white upward shot of Golden Gate Bridge" id="289" name="Google Shape;289;p40"/>
          <p:cNvPicPr preferRelativeResize="0"/>
          <p:nvPr/>
        </p:nvPicPr>
        <p:blipFill rotWithShape="1">
          <a:blip r:embed="rId6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 to a Cloud-based model</a:t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895725" y="236820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apps</a:t>
            </a:r>
            <a:endParaRPr/>
          </a:p>
        </p:txBody>
      </p:sp>
      <p:sp>
        <p:nvSpPr>
          <p:cNvPr id="112" name="Google Shape;112;p15"/>
          <p:cNvSpPr/>
          <p:nvPr/>
        </p:nvSpPr>
        <p:spPr>
          <a:xfrm>
            <a:off x="895725" y="288255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113" name="Google Shape;113;p15"/>
          <p:cNvSpPr/>
          <p:nvPr/>
        </p:nvSpPr>
        <p:spPr>
          <a:xfrm>
            <a:off x="895725" y="339690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Hypervisor</a:t>
            </a:r>
            <a:endParaRPr/>
          </a:p>
        </p:txBody>
      </p:sp>
      <p:sp>
        <p:nvSpPr>
          <p:cNvPr id="114" name="Google Shape;114;p15"/>
          <p:cNvSpPr/>
          <p:nvPr/>
        </p:nvSpPr>
        <p:spPr>
          <a:xfrm>
            <a:off x="895725" y="389220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</a:t>
            </a:r>
            <a:endParaRPr/>
          </a:p>
        </p:txBody>
      </p:sp>
      <p:sp>
        <p:nvSpPr>
          <p:cNvPr id="115" name="Google Shape;115;p15"/>
          <p:cNvSpPr/>
          <p:nvPr/>
        </p:nvSpPr>
        <p:spPr>
          <a:xfrm>
            <a:off x="6340925" y="236820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Privileged code</a:t>
            </a:r>
            <a:endParaRPr/>
          </a:p>
        </p:txBody>
      </p:sp>
      <p:sp>
        <p:nvSpPr>
          <p:cNvPr id="116" name="Google Shape;116;p15"/>
          <p:cNvSpPr/>
          <p:nvPr/>
        </p:nvSpPr>
        <p:spPr>
          <a:xfrm>
            <a:off x="6340925" y="2882550"/>
            <a:ext cx="1302900" cy="4071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6340925" y="3396900"/>
            <a:ext cx="1302900" cy="4071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Hypervisor</a:t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>
            <a:off x="6340925" y="3892200"/>
            <a:ext cx="1302900" cy="4071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</a:t>
            </a:r>
            <a:endParaRPr/>
          </a:p>
        </p:txBody>
      </p:sp>
      <p:sp>
        <p:nvSpPr>
          <p:cNvPr id="119" name="Google Shape;119;p15"/>
          <p:cNvSpPr txBox="1"/>
          <p:nvPr/>
        </p:nvSpPr>
        <p:spPr>
          <a:xfrm>
            <a:off x="4840950" y="3184050"/>
            <a:ext cx="14289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Malicious cloud provider?</a:t>
            </a:r>
            <a:endParaRPr sz="1200"/>
          </a:p>
        </p:txBody>
      </p:sp>
      <p:sp>
        <p:nvSpPr>
          <p:cNvPr id="120" name="Google Shape;120;p15"/>
          <p:cNvSpPr/>
          <p:nvPr/>
        </p:nvSpPr>
        <p:spPr>
          <a:xfrm>
            <a:off x="3012075" y="2956775"/>
            <a:ext cx="1560000" cy="510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you trust the cloud?</a:t>
            </a:r>
            <a:endParaRPr/>
          </a:p>
        </p:txBody>
      </p:sp>
      <p:sp>
        <p:nvSpPr>
          <p:cNvPr id="126" name="Google Shape;126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Huge Trusted Computing Base (TCB)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Cloud Provider’s software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Management stack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Sysadmins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we want?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/>
          <p:nvPr/>
        </p:nvSpPr>
        <p:spPr>
          <a:xfrm>
            <a:off x="6054275" y="2086200"/>
            <a:ext cx="1876200" cy="6891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8"/>
          <p:cNvSpPr txBox="1"/>
          <p:nvPr>
            <p:ph type="title"/>
          </p:nvPr>
        </p:nvSpPr>
        <p:spPr>
          <a:xfrm>
            <a:off x="729450" y="1318650"/>
            <a:ext cx="7551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Shielded </a:t>
            </a:r>
            <a:r>
              <a:rPr lang="en"/>
              <a:t>Execution using SGX</a:t>
            </a:r>
            <a:endParaRPr/>
          </a:p>
        </p:txBody>
      </p:sp>
      <p:sp>
        <p:nvSpPr>
          <p:cNvPr id="138" name="Google Shape;138;p18"/>
          <p:cNvSpPr/>
          <p:nvPr/>
        </p:nvSpPr>
        <p:spPr>
          <a:xfrm>
            <a:off x="6340925" y="2227200"/>
            <a:ext cx="1302900" cy="4071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Privileged code</a:t>
            </a:r>
            <a:endParaRPr/>
          </a:p>
        </p:txBody>
      </p:sp>
      <p:sp>
        <p:nvSpPr>
          <p:cNvPr id="139" name="Google Shape;139;p18"/>
          <p:cNvSpPr/>
          <p:nvPr/>
        </p:nvSpPr>
        <p:spPr>
          <a:xfrm>
            <a:off x="6340925" y="2882550"/>
            <a:ext cx="1302900" cy="4071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>
            <a:off x="6340925" y="3396900"/>
            <a:ext cx="1302900" cy="4071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Hypervisor</a:t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>
            <a:off x="6340925" y="3892200"/>
            <a:ext cx="1302900" cy="407100"/>
          </a:xfrm>
          <a:prstGeom prst="roundRect">
            <a:avLst>
              <a:gd fmla="val 1666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OS</a:t>
            </a:r>
            <a:endParaRPr/>
          </a:p>
        </p:txBody>
      </p:sp>
      <p:sp>
        <p:nvSpPr>
          <p:cNvPr id="142" name="Google Shape;142;p18"/>
          <p:cNvSpPr txBox="1"/>
          <p:nvPr/>
        </p:nvSpPr>
        <p:spPr>
          <a:xfrm>
            <a:off x="4899225" y="3184050"/>
            <a:ext cx="1370700" cy="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Provider manages the stack</a:t>
            </a:r>
            <a:endParaRPr/>
          </a:p>
        </p:txBody>
      </p:sp>
      <p:sp>
        <p:nvSpPr>
          <p:cNvPr id="143" name="Google Shape;143;p18"/>
          <p:cNvSpPr txBox="1"/>
          <p:nvPr/>
        </p:nvSpPr>
        <p:spPr>
          <a:xfrm>
            <a:off x="5156275" y="2164650"/>
            <a:ext cx="9828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SGX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Enclave</a:t>
            </a:r>
            <a:endParaRPr/>
          </a:p>
        </p:txBody>
      </p:sp>
      <p:sp>
        <p:nvSpPr>
          <p:cNvPr id="144" name="Google Shape;144;p1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Confidentiality</a:t>
            </a:r>
            <a:r>
              <a:rPr lang="en"/>
              <a:t>: The execution state is unobservable to the rest of the system.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Integrity</a:t>
            </a:r>
            <a:r>
              <a:rPr lang="en"/>
              <a:t>: If the program completes, its output is the same as a correct execution on a reference platform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shielded execution sufficient?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attestation</a:t>
            </a:r>
            <a:endParaRPr/>
          </a:p>
        </p:txBody>
      </p:sp>
      <p:sp>
        <p:nvSpPr>
          <p:cNvPr id="155" name="Google Shape;155;p20"/>
          <p:cNvSpPr txBox="1"/>
          <p:nvPr>
            <p:ph idx="1" type="body"/>
          </p:nvPr>
        </p:nvSpPr>
        <p:spPr>
          <a:xfrm>
            <a:off x="729325" y="2078875"/>
            <a:ext cx="7209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Goal:</a:t>
            </a:r>
            <a:r>
              <a:rPr lang="en"/>
              <a:t> </a:t>
            </a:r>
            <a:r>
              <a:rPr lang="en"/>
              <a:t>Allow cryptographic verification that specific software has been loaded within an enclave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While an enclave is initialized, its contents is cryptographically hashed by the CPU forming the enclave’s </a:t>
            </a:r>
            <a:r>
              <a:rPr b="1" i="1" lang="en" sz="1300"/>
              <a:t>measurement</a:t>
            </a:r>
            <a:r>
              <a:rPr i="1" lang="en" sz="1300"/>
              <a:t> </a:t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Generated using a key burnt on the SGX chip 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Root of trust: Intel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Intel attestation service (IAS) for verification</a:t>
            </a:r>
            <a:endParaRPr sz="1300"/>
          </a:p>
        </p:txBody>
      </p:sp>
      <p:cxnSp>
        <p:nvCxnSpPr>
          <p:cNvPr id="156" name="Google Shape;156;p20"/>
          <p:cNvCxnSpPr>
            <a:stCxn id="157" idx="3"/>
            <a:endCxn id="158" idx="1"/>
          </p:cNvCxnSpPr>
          <p:nvPr/>
        </p:nvCxnSpPr>
        <p:spPr>
          <a:xfrm flipH="1" rot="10800000">
            <a:off x="5015675" y="3936725"/>
            <a:ext cx="1059300" cy="36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7" name="Google Shape;157;p20"/>
          <p:cNvSpPr/>
          <p:nvPr/>
        </p:nvSpPr>
        <p:spPr>
          <a:xfrm>
            <a:off x="4382375" y="4118675"/>
            <a:ext cx="633300" cy="36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Intel</a:t>
            </a:r>
            <a:endParaRPr sz="1200"/>
          </a:p>
        </p:txBody>
      </p:sp>
      <p:sp>
        <p:nvSpPr>
          <p:cNvPr id="159" name="Google Shape;159;p20"/>
          <p:cNvSpPr txBox="1"/>
          <p:nvPr/>
        </p:nvSpPr>
        <p:spPr>
          <a:xfrm>
            <a:off x="5067850" y="3850350"/>
            <a:ext cx="704700" cy="2601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Private key</a:t>
            </a:r>
            <a:endParaRPr sz="800"/>
          </a:p>
        </p:txBody>
      </p:sp>
      <p:cxnSp>
        <p:nvCxnSpPr>
          <p:cNvPr id="160" name="Google Shape;160;p20"/>
          <p:cNvCxnSpPr>
            <a:stCxn id="157" idx="3"/>
            <a:endCxn id="161" idx="1"/>
          </p:cNvCxnSpPr>
          <p:nvPr/>
        </p:nvCxnSpPr>
        <p:spPr>
          <a:xfrm>
            <a:off x="5015675" y="4300625"/>
            <a:ext cx="1059300" cy="36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2" name="Google Shape;162;p20"/>
          <p:cNvSpPr txBox="1"/>
          <p:nvPr/>
        </p:nvSpPr>
        <p:spPr>
          <a:xfrm>
            <a:off x="5039225" y="4414325"/>
            <a:ext cx="704700" cy="2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Public</a:t>
            </a:r>
            <a:r>
              <a:rPr lang="en" sz="800"/>
              <a:t> key</a:t>
            </a:r>
            <a:endParaRPr sz="800"/>
          </a:p>
        </p:txBody>
      </p:sp>
      <p:sp>
        <p:nvSpPr>
          <p:cNvPr id="161" name="Google Shape;161;p20"/>
          <p:cNvSpPr/>
          <p:nvPr/>
        </p:nvSpPr>
        <p:spPr>
          <a:xfrm>
            <a:off x="6074975" y="4482575"/>
            <a:ext cx="633300" cy="36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IAS</a:t>
            </a:r>
            <a:endParaRPr sz="1200"/>
          </a:p>
        </p:txBody>
      </p:sp>
      <p:sp>
        <p:nvSpPr>
          <p:cNvPr id="158" name="Google Shape;158;p20"/>
          <p:cNvSpPr/>
          <p:nvPr/>
        </p:nvSpPr>
        <p:spPr>
          <a:xfrm>
            <a:off x="6074975" y="3754775"/>
            <a:ext cx="633300" cy="36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SGX</a:t>
            </a:r>
            <a:br>
              <a:rPr lang="en" sz="1200"/>
            </a:br>
            <a:r>
              <a:rPr lang="en" sz="1200"/>
              <a:t>Chip</a:t>
            </a:r>
            <a:endParaRPr sz="1200"/>
          </a:p>
        </p:txBody>
      </p:sp>
      <p:sp>
        <p:nvSpPr>
          <p:cNvPr id="163" name="Google Shape;163;p20"/>
          <p:cNvSpPr/>
          <p:nvPr/>
        </p:nvSpPr>
        <p:spPr>
          <a:xfrm>
            <a:off x="7398500" y="3793625"/>
            <a:ext cx="1340400" cy="2862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0"/>
          <p:cNvSpPr txBox="1"/>
          <p:nvPr/>
        </p:nvSpPr>
        <p:spPr>
          <a:xfrm>
            <a:off x="7462475" y="3347675"/>
            <a:ext cx="11709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Enclave Initialization</a:t>
            </a:r>
            <a:endParaRPr sz="1200"/>
          </a:p>
        </p:txBody>
      </p:sp>
      <p:sp>
        <p:nvSpPr>
          <p:cNvPr id="165" name="Google Shape;165;p20"/>
          <p:cNvSpPr/>
          <p:nvPr/>
        </p:nvSpPr>
        <p:spPr>
          <a:xfrm>
            <a:off x="7469425" y="3881250"/>
            <a:ext cx="188100" cy="13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0"/>
          <p:cNvSpPr/>
          <p:nvPr/>
        </p:nvSpPr>
        <p:spPr>
          <a:xfrm>
            <a:off x="7711650" y="3881250"/>
            <a:ext cx="188100" cy="13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0"/>
          <p:cNvSpPr/>
          <p:nvPr/>
        </p:nvSpPr>
        <p:spPr>
          <a:xfrm>
            <a:off x="7953875" y="3881250"/>
            <a:ext cx="188100" cy="13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0"/>
          <p:cNvSpPr/>
          <p:nvPr/>
        </p:nvSpPr>
        <p:spPr>
          <a:xfrm>
            <a:off x="7398500" y="4460050"/>
            <a:ext cx="1340400" cy="36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Measurement hash</a:t>
            </a:r>
            <a:endParaRPr sz="1200"/>
          </a:p>
        </p:txBody>
      </p:sp>
      <p:cxnSp>
        <p:nvCxnSpPr>
          <p:cNvPr id="169" name="Google Shape;169;p20"/>
          <p:cNvCxnSpPr>
            <a:stCxn id="163" idx="2"/>
            <a:endCxn id="168" idx="0"/>
          </p:cNvCxnSpPr>
          <p:nvPr/>
        </p:nvCxnSpPr>
        <p:spPr>
          <a:xfrm>
            <a:off x="8068700" y="4079825"/>
            <a:ext cx="0" cy="38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20"/>
          <p:cNvSpPr txBox="1"/>
          <p:nvPr/>
        </p:nvSpPr>
        <p:spPr>
          <a:xfrm>
            <a:off x="8106525" y="4106750"/>
            <a:ext cx="704700" cy="2601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Private key</a:t>
            </a:r>
            <a:endParaRPr sz="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does SGX achieve this?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